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7" r:id="rId2"/>
    <p:sldId id="284" r:id="rId3"/>
    <p:sldId id="258" r:id="rId4"/>
    <p:sldId id="287" r:id="rId5"/>
    <p:sldId id="286" r:id="rId6"/>
    <p:sldId id="315" r:id="rId7"/>
    <p:sldId id="314" r:id="rId8"/>
    <p:sldId id="297" r:id="rId9"/>
    <p:sldId id="296" r:id="rId10"/>
    <p:sldId id="291" r:id="rId11"/>
    <p:sldId id="309" r:id="rId12"/>
    <p:sldId id="293" r:id="rId13"/>
    <p:sldId id="292" r:id="rId14"/>
    <p:sldId id="316" r:id="rId15"/>
    <p:sldId id="290" r:id="rId16"/>
    <p:sldId id="308" r:id="rId17"/>
    <p:sldId id="317" r:id="rId18"/>
    <p:sldId id="318" r:id="rId19"/>
    <p:sldId id="319" r:id="rId20"/>
    <p:sldId id="295" r:id="rId21"/>
    <p:sldId id="298" r:id="rId22"/>
    <p:sldId id="283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BC0E1-7CD5-4E24-AFC7-2191897FE54D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B8EBB-E6E8-48FB-B324-22D7BEF9F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387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6FA43-AC63-4ED1-9248-5960BB509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AB7620-D252-4422-B88B-50BF2865C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D6BAC2-D122-41DD-8EC4-59E75B9FA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291B7D-3B85-40EE-8904-D4DBD600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D7DCA2-2042-414B-9FBD-9BCB03B3E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696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CE824-6C04-469D-A873-B7887C4E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9E66A4-256C-4BA2-9936-8CBD579D2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084DF-BC0E-4246-B90C-147D59689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68ACB-063D-416F-AE49-2A9533F0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0674E-4EA7-4C65-A93C-F940E1AE5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57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3221AE-CFBA-4481-B64C-3373B4624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DF4542-D286-41CD-BBDB-C286B5FA2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3E84EE-A4F7-4E5E-BFEF-6D9B0219F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FADCC7-2ADF-411D-B9B5-EEFA5B265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1B2F0-F576-4C52-B732-C3A3BA07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308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8AB6A-8899-4B16-9C8F-64E8A62C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DA04AB-2B4E-4BCC-B608-1529E5C30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557499-CAC5-4898-B8AC-725D9A39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33102D-1E0A-4F84-9C62-82B74E42A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4B49F-84E0-4EFE-A777-37E59782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457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2D864-978D-4D4E-B252-58BD778A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D99B1-CBDD-47DE-ABB4-2ECC9B5BF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DF6B00-F76D-4E92-8905-825499684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FDA6E-DB84-4247-A6FA-54519067D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9D11D-BC7E-42F5-B016-DCF3CC8E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37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F736E-CF85-410A-90F7-F27ED2AA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02D60-C5C5-48BC-A04D-674731ADA5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967DC0-3F8F-42AA-A859-A8997415E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BBE8AD-53B1-47A4-BF74-AA1C6A5CB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D167DD-71FF-4C11-9BDE-AF9FF8DE0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C99CAF-16E1-40E5-AC9C-E81EFBE68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69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E0BEB-4E39-4EFB-AF3E-4EABCD61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ED3BAF-6E69-4C8F-9423-D95482C47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9636A1-8FA2-429C-8F1D-E4F6642AC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032792-ABC4-4E95-8C5F-A776FCF79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D4EF34-49D5-4B7F-A404-AEEC789EE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F6ED10-1712-4A9E-BEA7-F304A7563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823B05-1557-4B39-A3C3-57C409352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167069-F201-455B-A7E3-D4C8B93BB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426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3D165-0EC1-44DD-9D5E-BAAD320E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F3206C-DF57-4689-9FB7-33731D28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4502DA-D604-442F-8CDF-F13666BF8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5B22D8-DA7F-4EF6-B2A5-34EBF650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675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8F7D3C-D8F0-403B-8E37-A69B0C7D6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B5CAEA-3187-44A8-9522-080338CE6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87FDF7-95C3-4F70-9934-1D1D28D2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76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F27DAD-F77E-4416-835D-96101EB9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727E33-7599-4FB6-A454-5D0E29293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ED80CF-669E-4FCB-A79F-CCC226E5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BEA837-7730-46F7-83FD-9DCBB5DF0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C9D44F-CACD-4143-B8E0-3E56156EA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908E33-70AB-4DF3-BD3C-D729E4DD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936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DCF6F-118C-4630-B7FD-56E25687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B50EAD-1CBF-4271-907F-A5FD1CD62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C743E7-77D5-47C7-92D7-B9D4CF0A2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C76B92-B4D2-4891-8BC2-99515B464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603EED-F9BF-4FDC-B028-80E6C733B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522C5D-AA5F-45E4-9CA9-16E76B07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61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2F54CE-EAF5-403B-94A7-59A333C9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56ED0E-10BF-4B93-B8F3-9529C92ED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20255-B153-46BA-8E5A-FFC4D8F2C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4790ED-CCE9-44AD-8C87-969A36F86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88EBD6-C313-483C-9A71-AF5A1F285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93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3111024" y="3211761"/>
            <a:ext cx="6008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16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TDOA CONV-LSTM MODEL(Indoor Tracking)</a:t>
            </a:r>
            <a:endParaRPr lang="en-US" altLang="ko-KR" sz="1600" b="1" kern="0" dirty="0">
              <a:ln w="1905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8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22510108 </a:t>
            </a:r>
            <a:r>
              <a:rPr lang="ko-KR" altLang="en-US" sz="8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이성호</a:t>
            </a:r>
            <a:endParaRPr lang="en-US" altLang="ko-KR" sz="4400" b="1" kern="0" dirty="0">
              <a:ln w="190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448627" y="1472755"/>
            <a:ext cx="7378618" cy="3810615"/>
            <a:chOff x="2448627" y="1472755"/>
            <a:chExt cx="7378618" cy="3810615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2750570" y="5236004"/>
              <a:ext cx="2646580" cy="47137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6821270" y="5236233"/>
              <a:ext cx="2646580" cy="47137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2750570" y="1630587"/>
              <a:ext cx="6717279" cy="3602018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2855294" y="2320048"/>
              <a:ext cx="15323" cy="35743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2893812" y="2237937"/>
              <a:ext cx="3750" cy="221128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9373724" y="2187371"/>
              <a:ext cx="3750" cy="126152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9349520" y="2149105"/>
              <a:ext cx="3750" cy="63076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8773882" y="1735490"/>
              <a:ext cx="3750" cy="42051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8757703" y="1754112"/>
              <a:ext cx="3750" cy="42051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9326025" y="2126259"/>
              <a:ext cx="3750" cy="42051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2812869" y="5050420"/>
              <a:ext cx="5068" cy="123268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2830723" y="5152662"/>
              <a:ext cx="5068" cy="4205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2794257" y="5114228"/>
              <a:ext cx="5068" cy="4205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3465929" y="1614138"/>
              <a:ext cx="3750" cy="221128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3331367" y="1750631"/>
              <a:ext cx="82054" cy="5252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8799903" y="1473156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448627" y="1472755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331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TDOA CONV-LSTM MODEL</a:t>
            </a:r>
            <a:r>
              <a:rPr lang="en-US" altLang="ko-KR" sz="1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(Indoor Tracking)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91314" y="2008645"/>
            <a:ext cx="69699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TDOA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값을 인풋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x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y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좌표를 아웃풋으로 하는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FCNNs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Loss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는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MSE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계산이 되며 사전에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8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천개의 데이터로 사전 학습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Optimizer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는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Adam(</a:t>
            </a:r>
            <a:r>
              <a:rPr lang="en-US" altLang="ko-KR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lr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= 5 * 10^4),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배치사이즈는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15, epoch =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그후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천개의 데이터를 통해 타겟의 좌표 예측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실제 좌표와 타겟의 좌표 차이를 평균으로 해서 모델의 성능을 종합적으로 평가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3" y="805108"/>
            <a:ext cx="6655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Simulation </a:t>
            </a:r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Architecture – FCNNs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441" y="1266773"/>
            <a:ext cx="3294531" cy="501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9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TDOA CONV-LSTM MODEL</a:t>
            </a:r>
            <a:r>
              <a:rPr lang="en-US" altLang="ko-KR" sz="1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(Indoor Tracking)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3" y="805108"/>
            <a:ext cx="6655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Simulation </a:t>
            </a:r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Architecture – LSTM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701832" y="1896954"/>
            <a:ext cx="67414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타겟은 시간에 따라 인간이 할 수 있는 속도 내에서 </a:t>
            </a:r>
            <a:r>
              <a:rPr lang="ko-KR" altLang="en-US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가속도 운동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진행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그렇기에 </a:t>
            </a:r>
            <a:r>
              <a:rPr lang="ko-KR" altLang="en-US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연속된 시간의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셋이기에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RNN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모델 사용 가능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구조를 지닌 모델 구축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Optimizer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는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Adam(</a:t>
            </a:r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lr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=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*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10^3),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배치사이즈는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15, epoch =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천개의 데이터를 통해 타겟의 좌표 예측하고 실제 좌표와의  차이를 평균으로 해서 모델의 성능을 평가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83" y="1273732"/>
            <a:ext cx="2895851" cy="533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8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TDOA CONV-LSTM MODEL</a:t>
            </a:r>
            <a:r>
              <a:rPr lang="en-US" altLang="ko-KR" sz="1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(Indoor Tracking)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3" y="805108"/>
            <a:ext cx="6655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Simulation </a:t>
            </a:r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Architecture – CNN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6146" name="Picture 2" descr="텍스트이(가) 표시된 사진&#10;&#10;자동 생성된 설명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122" y="1297407"/>
            <a:ext cx="8749757" cy="278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직사각형 73"/>
          <p:cNvSpPr/>
          <p:nvPr/>
        </p:nvSpPr>
        <p:spPr>
          <a:xfrm>
            <a:off x="975910" y="4197871"/>
            <a:ext cx="103803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TDOA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값들을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이미지로 변환하여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장의 이미지를 </a:t>
            </a:r>
            <a:r>
              <a:rPr lang="ko-KR" altLang="en-US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텐서로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하여 모델에 삽입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그후 </a:t>
            </a:r>
            <a:r>
              <a:rPr lang="en-US" altLang="ko-KR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conv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layer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지나고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[x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좌표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y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좌표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아웃풋으로 하는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FCNN layer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통과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569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TDOA CONV-LSTM MODEL</a:t>
            </a:r>
            <a:r>
              <a:rPr lang="en-US" altLang="ko-KR" sz="1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(Indoor Tracking)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3" y="805108"/>
            <a:ext cx="6655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Simulation </a:t>
            </a:r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Architecture – CNN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345" y="1183573"/>
            <a:ext cx="8385310" cy="308465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21783" y="3959504"/>
            <a:ext cx="103803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TDOA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값들을 활용하여 해당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grid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지나는지 표시하는 쌍곡선 이미지를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생성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방식은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grid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의 중점에 대한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TDOA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값이 인풋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TDOA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값과 유사하다면 해당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grid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로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표시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추가적으로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orbital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같이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grid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지날 확률로도 변경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가능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fontAlgn="base"/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7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TDOA CONV-LSTM MODEL</a:t>
            </a:r>
            <a:r>
              <a:rPr lang="en-US" altLang="ko-KR" sz="1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(Indoor Tracking)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3" y="805108"/>
            <a:ext cx="6655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Simulation </a:t>
            </a:r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Architecture – CNN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909959" y="2213318"/>
            <a:ext cx="58997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구조를 지닌 모델 구축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Optimizer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는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Adam(</a:t>
            </a:r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lr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=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*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10^4),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배치사이즈는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15, epoch =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50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8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천개의 데이터를 통해 학습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&amp;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검정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천개의 데이터를 통해 타겟의 좌표 예측하고 실제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좌표와의 차이를 평균으로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해서 모델의 성능을 평가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19194" y="1392190"/>
            <a:ext cx="5328368" cy="4717415"/>
            <a:chOff x="619194" y="1392190"/>
            <a:chExt cx="5328368" cy="471741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321"/>
            <a:stretch/>
          </p:blipFill>
          <p:spPr>
            <a:xfrm>
              <a:off x="619194" y="1392190"/>
              <a:ext cx="2641216" cy="471741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39"/>
            <a:stretch/>
          </p:blipFill>
          <p:spPr>
            <a:xfrm>
              <a:off x="3222808" y="1875016"/>
              <a:ext cx="2724754" cy="3540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103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TDOA CONV-LSTM MODEL</a:t>
            </a:r>
            <a:r>
              <a:rPr lang="en-US" altLang="ko-KR" sz="1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(Indoor Tracking)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3" y="805108"/>
            <a:ext cx="8725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Simulation </a:t>
            </a:r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Architecture – </a:t>
            </a:r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Convolutional LSTM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6018415" y="2665272"/>
            <a:ext cx="59309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구조를 지닌 모델 구축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Optimizer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는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Adam(</a:t>
            </a:r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lr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=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1.2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* 10^3),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배치사이즈는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15, epoch =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50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8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천개의 데이터를 통해 학습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&amp;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검정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천개의 데이터를 통해 타겟의 좌표 예측하고 실제 좌표와의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차이를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평균으로 해서 모델의 성능을 평가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100" name="그룹 99"/>
          <p:cNvGrpSpPr/>
          <p:nvPr/>
        </p:nvGrpSpPr>
        <p:grpSpPr>
          <a:xfrm>
            <a:off x="527720" y="1656362"/>
            <a:ext cx="5272611" cy="4457699"/>
            <a:chOff x="751787" y="1643843"/>
            <a:chExt cx="5272611" cy="4457699"/>
          </a:xfrm>
        </p:grpSpPr>
        <p:pic>
          <p:nvPicPr>
            <p:cNvPr id="101" name="그림 10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295"/>
            <a:stretch/>
          </p:blipFill>
          <p:spPr>
            <a:xfrm>
              <a:off x="751787" y="1643843"/>
              <a:ext cx="2589863" cy="4457699"/>
            </a:xfrm>
            <a:prstGeom prst="rect">
              <a:avLst/>
            </a:prstGeom>
          </p:spPr>
        </p:pic>
        <p:pic>
          <p:nvPicPr>
            <p:cNvPr id="102" name="그림 10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818"/>
            <a:stretch/>
          </p:blipFill>
          <p:spPr>
            <a:xfrm>
              <a:off x="3270841" y="2140437"/>
              <a:ext cx="2753557" cy="3464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653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TDOA CONV-LSTM MODEL</a:t>
            </a:r>
            <a:r>
              <a:rPr lang="en-US" altLang="ko-KR" sz="1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(Indoor Tracking)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3" y="805108"/>
            <a:ext cx="8126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Simulation Results – </a:t>
            </a:r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FCNNs / LSTM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496306" y="6247617"/>
            <a:ext cx="3581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&lt;FCNNs Loss </a:t>
            </a:r>
            <a:r>
              <a:rPr lang="ko-KR" altLang="en-US" sz="1200" dirty="0" smtClean="0"/>
              <a:t>그래프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sp>
        <p:nvSpPr>
          <p:cNvPr id="103" name="TextBox 102"/>
          <p:cNvSpPr txBox="1"/>
          <p:nvPr/>
        </p:nvSpPr>
        <p:spPr>
          <a:xfrm>
            <a:off x="7393315" y="6222679"/>
            <a:ext cx="3581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&lt;LSTM </a:t>
            </a:r>
            <a:r>
              <a:rPr lang="ko-KR" altLang="en-US" sz="1200" dirty="0" smtClean="0"/>
              <a:t>오차 </a:t>
            </a:r>
            <a:r>
              <a:rPr lang="en-US" altLang="ko-KR" sz="1200" dirty="0"/>
              <a:t>Loss </a:t>
            </a:r>
            <a:r>
              <a:rPr lang="ko-KR" altLang="en-US" sz="1200" dirty="0"/>
              <a:t>그래프 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83" y="1378694"/>
            <a:ext cx="4647248" cy="45553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33" y="1455711"/>
            <a:ext cx="4568678" cy="447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1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TDOA CONV-LSTM MODEL</a:t>
            </a:r>
            <a:r>
              <a:rPr lang="en-US" altLang="ko-KR" sz="1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(Indoor Tracking)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3" y="805108"/>
            <a:ext cx="8126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Simulation Results – </a:t>
            </a:r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CNN / </a:t>
            </a:r>
            <a:r>
              <a:rPr lang="en-US" altLang="ko-KR" sz="2400" kern="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Conv</a:t>
            </a:r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</a:t>
            </a:r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LSTM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496306" y="5416345"/>
            <a:ext cx="3581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&lt;FCNNs </a:t>
            </a:r>
            <a:r>
              <a:rPr lang="ko-KR" altLang="en-US" sz="1200" dirty="0" smtClean="0"/>
              <a:t>오차 데이터 분포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sp>
        <p:nvSpPr>
          <p:cNvPr id="100" name="TextBox 99"/>
          <p:cNvSpPr txBox="1"/>
          <p:nvPr/>
        </p:nvSpPr>
        <p:spPr>
          <a:xfrm>
            <a:off x="1560296" y="5706399"/>
            <a:ext cx="3489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평균 오차 거리 </a:t>
            </a:r>
            <a:r>
              <a:rPr lang="en-US" altLang="ko-KR" sz="1200" dirty="0"/>
              <a:t>:  1.6024 </a:t>
            </a:r>
            <a:r>
              <a:rPr lang="ko-KR" altLang="en-US" sz="1200" dirty="0" smtClean="0"/>
              <a:t>미터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학습 </a:t>
            </a:r>
            <a:r>
              <a:rPr lang="en-US" altLang="ko-KR" sz="1200" dirty="0" smtClean="0"/>
              <a:t>&amp; </a:t>
            </a:r>
            <a:r>
              <a:rPr lang="ko-KR" altLang="en-US" sz="1200" dirty="0" smtClean="0"/>
              <a:t>예측 시간 </a:t>
            </a:r>
            <a:r>
              <a:rPr lang="en-US" altLang="ko-KR" sz="1200" dirty="0" smtClean="0"/>
              <a:t>: 31</a:t>
            </a:r>
            <a:r>
              <a:rPr lang="ko-KR" altLang="en-US" sz="1200" dirty="0" smtClean="0"/>
              <a:t>초</a:t>
            </a:r>
            <a:endParaRPr lang="en-US" altLang="ko-KR" sz="1200" dirty="0" smtClean="0"/>
          </a:p>
        </p:txBody>
      </p:sp>
      <p:sp>
        <p:nvSpPr>
          <p:cNvPr id="102" name="TextBox 101"/>
          <p:cNvSpPr txBox="1"/>
          <p:nvPr/>
        </p:nvSpPr>
        <p:spPr>
          <a:xfrm>
            <a:off x="7332615" y="5747963"/>
            <a:ext cx="3489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평균 오차 거리 </a:t>
            </a:r>
            <a:r>
              <a:rPr lang="en-US" altLang="ko-KR" sz="1200" dirty="0"/>
              <a:t>:  3.0706 </a:t>
            </a:r>
            <a:r>
              <a:rPr lang="ko-KR" altLang="en-US" sz="1200" dirty="0" smtClean="0"/>
              <a:t>미터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학습 </a:t>
            </a:r>
            <a:r>
              <a:rPr lang="en-US" altLang="ko-KR" sz="1200" dirty="0"/>
              <a:t>&amp; </a:t>
            </a:r>
            <a:r>
              <a:rPr lang="ko-KR" altLang="en-US" sz="1200" dirty="0"/>
              <a:t>예측 시간 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분 </a:t>
            </a:r>
            <a:r>
              <a:rPr lang="en-US" altLang="ko-KR" sz="1200" dirty="0" smtClean="0"/>
              <a:t>30</a:t>
            </a:r>
            <a:r>
              <a:rPr lang="ko-KR" altLang="en-US" sz="1200" dirty="0" smtClean="0"/>
              <a:t>초</a:t>
            </a:r>
            <a:endParaRPr lang="en-US" altLang="ko-KR" sz="1200" dirty="0" smtClean="0"/>
          </a:p>
        </p:txBody>
      </p:sp>
      <p:sp>
        <p:nvSpPr>
          <p:cNvPr id="103" name="TextBox 102"/>
          <p:cNvSpPr txBox="1"/>
          <p:nvPr/>
        </p:nvSpPr>
        <p:spPr>
          <a:xfrm>
            <a:off x="7393315" y="5457909"/>
            <a:ext cx="3581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&lt;LSTM </a:t>
            </a:r>
            <a:r>
              <a:rPr lang="ko-KR" altLang="en-US" sz="1200" dirty="0" smtClean="0"/>
              <a:t>오차 데이터 분포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6" y="1991275"/>
            <a:ext cx="4838095" cy="31492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27" y="1991275"/>
            <a:ext cx="4838095" cy="31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4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TDOA CONV-LSTM MODEL</a:t>
            </a:r>
            <a:r>
              <a:rPr lang="en-US" altLang="ko-KR" sz="1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(Indoor Tracking)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3" y="805108"/>
            <a:ext cx="8126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Simulation Results – </a:t>
            </a:r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FCNNs / LSTM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496306" y="6189427"/>
            <a:ext cx="3581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&lt;FCNNs Loss </a:t>
            </a:r>
            <a:r>
              <a:rPr lang="ko-KR" altLang="en-US" sz="1200" dirty="0" smtClean="0"/>
              <a:t>그래프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sp>
        <p:nvSpPr>
          <p:cNvPr id="103" name="TextBox 102"/>
          <p:cNvSpPr txBox="1"/>
          <p:nvPr/>
        </p:nvSpPr>
        <p:spPr>
          <a:xfrm>
            <a:off x="7393315" y="6239305"/>
            <a:ext cx="3581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&lt;LSTM </a:t>
            </a:r>
            <a:r>
              <a:rPr lang="ko-KR" altLang="en-US" sz="1200" dirty="0" smtClean="0"/>
              <a:t>오차 </a:t>
            </a:r>
            <a:r>
              <a:rPr lang="en-US" altLang="ko-KR" sz="1200" dirty="0"/>
              <a:t>Loss </a:t>
            </a:r>
            <a:r>
              <a:rPr lang="ko-KR" altLang="en-US" sz="1200" dirty="0"/>
              <a:t>그래프 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322" y="1225001"/>
            <a:ext cx="5110052" cy="5009029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7"/>
          <a:stretch/>
        </p:blipFill>
        <p:spPr>
          <a:xfrm>
            <a:off x="827676" y="1275767"/>
            <a:ext cx="5090985" cy="482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6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TDOA CONV-LSTM MODEL</a:t>
            </a:r>
            <a:r>
              <a:rPr lang="en-US" altLang="ko-KR" sz="1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(Indoor Tracking)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3" y="805108"/>
            <a:ext cx="8126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Simulation Results – </a:t>
            </a:r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CNN / </a:t>
            </a:r>
            <a:r>
              <a:rPr lang="en-US" altLang="ko-KR" sz="2400" kern="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Conv</a:t>
            </a:r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</a:t>
            </a:r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LSTM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496306" y="5416345"/>
            <a:ext cx="3581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&lt;CNN </a:t>
            </a:r>
            <a:r>
              <a:rPr lang="ko-KR" altLang="en-US" sz="1200" dirty="0" smtClean="0"/>
              <a:t>오차 데이터 분포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sp>
        <p:nvSpPr>
          <p:cNvPr id="100" name="TextBox 99"/>
          <p:cNvSpPr txBox="1"/>
          <p:nvPr/>
        </p:nvSpPr>
        <p:spPr>
          <a:xfrm>
            <a:off x="1560296" y="5706399"/>
            <a:ext cx="3489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평균 오차 거리 </a:t>
            </a:r>
            <a:r>
              <a:rPr lang="en-US" altLang="ko-KR" sz="1200" dirty="0"/>
              <a:t>:  1.4416 </a:t>
            </a:r>
            <a:r>
              <a:rPr lang="ko-KR" altLang="en-US" sz="1200" dirty="0" smtClean="0"/>
              <a:t>미터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학습 </a:t>
            </a:r>
            <a:r>
              <a:rPr lang="en-US" altLang="ko-KR" sz="1200" dirty="0" smtClean="0"/>
              <a:t>&amp; </a:t>
            </a:r>
            <a:r>
              <a:rPr lang="ko-KR" altLang="en-US" sz="1200" dirty="0" smtClean="0"/>
              <a:t>예측 시간 </a:t>
            </a:r>
            <a:r>
              <a:rPr lang="en-US" altLang="ko-KR" sz="1200" dirty="0" smtClean="0"/>
              <a:t>: 8</a:t>
            </a:r>
            <a:r>
              <a:rPr lang="ko-KR" altLang="en-US" sz="1200" dirty="0" smtClean="0"/>
              <a:t>분 </a:t>
            </a:r>
            <a:r>
              <a:rPr lang="en-US" altLang="ko-KR" sz="1200" dirty="0" smtClean="0"/>
              <a:t>16</a:t>
            </a:r>
            <a:r>
              <a:rPr lang="ko-KR" altLang="en-US" sz="1200" dirty="0" smtClean="0"/>
              <a:t>초</a:t>
            </a:r>
            <a:endParaRPr lang="en-US" altLang="ko-KR" sz="1200" dirty="0" smtClean="0"/>
          </a:p>
        </p:txBody>
      </p:sp>
      <p:sp>
        <p:nvSpPr>
          <p:cNvPr id="102" name="TextBox 101"/>
          <p:cNvSpPr txBox="1"/>
          <p:nvPr/>
        </p:nvSpPr>
        <p:spPr>
          <a:xfrm>
            <a:off x="7332615" y="5747963"/>
            <a:ext cx="3489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평균 오차 거리 </a:t>
            </a:r>
            <a:r>
              <a:rPr lang="en-US" altLang="ko-KR" sz="1200" dirty="0"/>
              <a:t>:  1.3766 </a:t>
            </a:r>
            <a:r>
              <a:rPr lang="ko-KR" altLang="en-US" sz="1200" dirty="0" smtClean="0"/>
              <a:t>미터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학습 </a:t>
            </a:r>
            <a:r>
              <a:rPr lang="en-US" altLang="ko-KR" sz="1200" dirty="0"/>
              <a:t>&amp; </a:t>
            </a:r>
            <a:r>
              <a:rPr lang="ko-KR" altLang="en-US" sz="1200" dirty="0"/>
              <a:t>예측 시간 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244</a:t>
            </a:r>
            <a:r>
              <a:rPr lang="ko-KR" altLang="en-US" sz="1200" dirty="0" smtClean="0"/>
              <a:t>분 </a:t>
            </a:r>
            <a:r>
              <a:rPr lang="en-US" altLang="ko-KR" sz="1200" dirty="0" smtClean="0"/>
              <a:t>55</a:t>
            </a:r>
            <a:r>
              <a:rPr lang="ko-KR" altLang="en-US" sz="1200" dirty="0" smtClean="0"/>
              <a:t>초</a:t>
            </a:r>
            <a:endParaRPr lang="en-US" altLang="ko-KR" sz="1200" dirty="0" smtClean="0"/>
          </a:p>
        </p:txBody>
      </p:sp>
      <p:sp>
        <p:nvSpPr>
          <p:cNvPr id="103" name="TextBox 102"/>
          <p:cNvSpPr txBox="1"/>
          <p:nvPr/>
        </p:nvSpPr>
        <p:spPr>
          <a:xfrm>
            <a:off x="7393315" y="5457909"/>
            <a:ext cx="3581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Conv-lstm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오차 데이터 분포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27" y="1809515"/>
            <a:ext cx="4838095" cy="31492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36" y="1808643"/>
            <a:ext cx="4838095" cy="3149206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9077323" y="4483881"/>
            <a:ext cx="653345" cy="4313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3084023" y="4483881"/>
            <a:ext cx="939906" cy="4313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4424417" y="4483880"/>
            <a:ext cx="653345" cy="4313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91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60CFC1-12B8-414E-AEEA-034BAD8574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BC495B-1E0A-4E5F-A3C8-06CDC199E2FA}"/>
              </a:ext>
            </a:extLst>
          </p:cNvPr>
          <p:cNvSpPr txBox="1"/>
          <p:nvPr/>
        </p:nvSpPr>
        <p:spPr>
          <a:xfrm>
            <a:off x="1170700" y="420169"/>
            <a:ext cx="129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/>
              <a:t>Contents</a:t>
            </a:r>
            <a:endParaRPr lang="ko-KR" altLang="en-US" sz="2400" spc="-1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467EE-8719-4702-A0D0-B79F0A135497}"/>
              </a:ext>
            </a:extLst>
          </p:cNvPr>
          <p:cNvSpPr txBox="1"/>
          <p:nvPr/>
        </p:nvSpPr>
        <p:spPr>
          <a:xfrm>
            <a:off x="315979" y="325162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/>
              <a:t>목차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88720"/>
            <a:ext cx="5345084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Abstract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Introduction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Domain Knowledge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5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TOA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5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TDOA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5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Conv</a:t>
            </a:r>
            <a:r>
              <a:rPr lang="en-US" altLang="ko-KR" sz="15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-LSTM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5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DiffGrad</a:t>
            </a:r>
            <a:endParaRPr lang="en-US" altLang="ko-KR" sz="15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Simulation Architecture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5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Environment Setting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5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FCNNs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5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LSTM</a:t>
            </a:r>
            <a:endParaRPr lang="en-US" altLang="ko-KR" sz="1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5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CNN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5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CONV-LSTM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ko-KR" sz="1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Results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Real life </a:t>
            </a:r>
            <a:r>
              <a:rPr lang="en-US" altLang="ko-KR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application</a:t>
            </a:r>
            <a:endParaRPr lang="en-US" altLang="ko-KR" sz="15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816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TDOA CONV-LSTM MODEL</a:t>
            </a:r>
            <a:r>
              <a:rPr lang="en-US" altLang="ko-KR" sz="1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(Indoor Tracking)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21782" y="1357323"/>
            <a:ext cx="95852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numerical value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이용하는 모델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(FCNNs, LSTM)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보다 이미지를 활용하는 모델이 더욱 성능이 좋았다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사전의 연구와 다르게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LSTM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은 압도적으로 안 좋은 결과를 보였다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 =&gt;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노이즈가 많은 경우에서는 타겟의 운동성이 노이즈에 의해 가려진 것으로 추측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이미지 모델의 경우 사전의 연구와 다르게 오히려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TDOA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그 자체를 사용하는 모델보다 더 좋은 성능을 보임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=&gt; noise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robust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한 모델 생성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또한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이미지로 변환하는 과정에서 노이즈의 영향력이 감소하여 타겟의 운동성 또한 살아나게 된 것으로 추측 가능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앞선 추측의 결과로 </a:t>
            </a:r>
            <a:r>
              <a:rPr lang="en-US" altLang="ko-KR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Conv-lstm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모델에선 시간의 연속성을 파악 가능하여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모델의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아웃풋에 대한 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이상치가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줄어들어 평균적으로 좋은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성능을 보인 것으로 추측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3" y="805108"/>
            <a:ext cx="6655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Simulation Results - Final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090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TDOA CONV-LSTM MODEL</a:t>
            </a:r>
            <a:r>
              <a:rPr lang="en-US" altLang="ko-KR" sz="1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(Indoor Tracking)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53978" y="1581767"/>
            <a:ext cx="86503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Indoor Navigation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실내 경로를 찾는 경우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오차에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robust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한 모델 구축 가능하기에   성능 향상 가능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b="1" dirty="0"/>
              <a:t>Gym </a:t>
            </a:r>
            <a:r>
              <a:rPr lang="en-US" altLang="ko-KR" b="1" dirty="0" smtClean="0"/>
              <a:t>tracking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운동을 할 때는 따로 기록할 필요 없이 위치 정보와 동기화하면 몇 분 동안 어떤 운동을 했는지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기록 가능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b="1" dirty="0" smtClean="0"/>
              <a:t>Location </a:t>
            </a:r>
            <a:r>
              <a:rPr lang="en-US" altLang="ko-KR" b="1" dirty="0"/>
              <a:t>tracking in </a:t>
            </a:r>
            <a:r>
              <a:rPr lang="en-US" altLang="ko-KR" b="1" dirty="0" smtClean="0"/>
              <a:t>emergency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화재 등 비상시에 유용하게 사용할 수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있다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시야가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확보되지 않은 상황에서 목표 위치를 파악해 인명 구조에 도움을 줄 수 있다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3" y="805108"/>
            <a:ext cx="6655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Real life application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16" y="1224759"/>
            <a:ext cx="1965341" cy="38662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22" y="4112378"/>
            <a:ext cx="6222163" cy="207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5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Data Mining - </a:t>
            </a: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데이터분석 </a:t>
            </a:r>
            <a:r>
              <a:rPr lang="ko-KR" altLang="en-US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중간발표</a:t>
            </a:r>
            <a:r>
              <a:rPr lang="en-US" altLang="ko-KR" sz="6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12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(Pima Indian Diabetes)</a:t>
            </a:r>
            <a:endParaRPr lang="en-US" altLang="ko-KR" sz="3600" b="1" kern="0" dirty="0">
              <a:ln w="190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7" name="자유형: 도형 136">
            <a:extLst>
              <a:ext uri="{FF2B5EF4-FFF2-40B4-BE49-F238E27FC236}">
                <a16:creationId xmlns:a16="http://schemas.microsoft.com/office/drawing/2014/main" id="{94C22E89-96A4-4BC4-9BCD-D57D666CE82E}"/>
              </a:ext>
            </a:extLst>
          </p:cNvPr>
          <p:cNvSpPr/>
          <p:nvPr/>
        </p:nvSpPr>
        <p:spPr>
          <a:xfrm flipV="1">
            <a:off x="2917767" y="406738"/>
            <a:ext cx="1164495" cy="45719"/>
          </a:xfrm>
          <a:custGeom>
            <a:avLst/>
            <a:gdLst>
              <a:gd name="connsiteX0" fmla="*/ 0 w 706170"/>
              <a:gd name="connsiteY0" fmla="*/ 27180 h 38037"/>
              <a:gd name="connsiteX1" fmla="*/ 244443 w 706170"/>
              <a:gd name="connsiteY1" fmla="*/ 20 h 38037"/>
              <a:gd name="connsiteX2" fmla="*/ 506994 w 706170"/>
              <a:gd name="connsiteY2" fmla="*/ 18127 h 38037"/>
              <a:gd name="connsiteX3" fmla="*/ 706170 w 706170"/>
              <a:gd name="connsiteY3" fmla="*/ 36234 h 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170" h="38037">
                <a:moveTo>
                  <a:pt x="0" y="27180"/>
                </a:moveTo>
                <a:cubicBezTo>
                  <a:pt x="92224" y="8736"/>
                  <a:pt x="109719" y="3566"/>
                  <a:pt x="244443" y="20"/>
                </a:cubicBezTo>
                <a:cubicBezTo>
                  <a:pt x="270179" y="-657"/>
                  <a:pt x="469883" y="15272"/>
                  <a:pt x="506994" y="18127"/>
                </a:cubicBezTo>
                <a:cubicBezTo>
                  <a:pt x="620410" y="46481"/>
                  <a:pt x="554536" y="36234"/>
                  <a:pt x="706170" y="36234"/>
                </a:cubicBezTo>
              </a:path>
            </a:pathLst>
          </a:custGeom>
          <a:noFill/>
          <a:ln w="50800" cap="rnd">
            <a:solidFill>
              <a:srgbClr val="FFC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 descr="Get Thank You PPT Template Presentation Slide The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79" y="821767"/>
            <a:ext cx="10275242" cy="577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42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TDOA CONV-LSTM MODEL</a:t>
            </a:r>
            <a:r>
              <a:rPr lang="en-US" altLang="ko-KR" sz="1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(Indoor </a:t>
            </a:r>
            <a:r>
              <a:rPr lang="en-US" altLang="ko-KR" sz="1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Tracking)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53085" y="1423519"/>
            <a:ext cx="66817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IT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기술의 발달로 무인 시스템은 점차 많은 분야에서 활용되고 있다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특히 아마존 고와 같은 무인 매장에서는 고객이 물건을 장바구니에 넣고 체크아웃 과정 없이 바로 출구로 나가면 구매한 상품이 확인돼 자동으로 결제가 이뤄진다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기존의 여러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연구는 </a:t>
            </a:r>
            <a:r>
              <a:rPr lang="ko-KR" altLang="en-US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정확한 </a:t>
            </a:r>
            <a:r>
              <a:rPr lang="en-US" altLang="ko-KR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TDOA </a:t>
            </a:r>
            <a:r>
              <a:rPr lang="ko-KR" altLang="en-US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값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을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수학적으로 </a:t>
            </a:r>
            <a:r>
              <a:rPr lang="ko-KR" altLang="en-US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추론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하고         쌍곡선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방정식을 사용하여 위치를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추적했다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쌍곡선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방정식의 교점을 찾기 위해서는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TDOA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통한 위치 추정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방법이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필수적이지만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 과정은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복잡한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비선형 방정식을 풀기 위해서는 </a:t>
            </a:r>
            <a:r>
              <a:rPr lang="ko-KR" altLang="en-US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많은 컴퓨터 자원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</a:t>
            </a:r>
            <a:r>
              <a:rPr lang="ko-KR" altLang="en-US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필요하다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이러한 문제를 해결하기 위해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복잡한 실내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공간에서 추출된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</a:t>
            </a:r>
            <a:r>
              <a:rPr lang="ko-KR" altLang="en-US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노이즈가 많은 </a:t>
            </a:r>
            <a:r>
              <a:rPr lang="en-US" altLang="ko-KR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TDOA </a:t>
            </a:r>
            <a:r>
              <a:rPr lang="ko-KR" altLang="en-US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값을 </a:t>
            </a:r>
            <a:r>
              <a:rPr lang="ko-KR" altLang="en-US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보정할 수 있는 모델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 필요로 한다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4" y="805108"/>
            <a:ext cx="217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Introduction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02" y="1408033"/>
            <a:ext cx="3870927" cy="461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7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TDOA CONV-LSTM MODEL</a:t>
            </a:r>
            <a:r>
              <a:rPr lang="en-US" altLang="ko-KR" sz="1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(Indoor Tracking)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8240" y="2017602"/>
            <a:ext cx="63379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태그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슈카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에서 쏜 신호를 앵커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인공위성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 측정하기 까지의  시간을 이용해서 계산하는 방식이다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(v=d/t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에서 속도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v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는 빛   혹은 전파의 속도는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c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로 일정하기 때문에 시간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t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만 재면 두 점   사이의 거리를 잴 수 있다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.)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인공위성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앵커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는 최소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개가 필요로 하며 정확한 시간 동기화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필요하다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기술 발전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(PHY Layer,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반도체의 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난수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생성 및 이용 등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     인해 최근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Wi-F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대체하여 디지털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키 같은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IOT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산업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스포츠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이동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거리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에서 다시 사용하려는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트렌드이다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4" y="805108"/>
            <a:ext cx="4217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Domain Knowledge - </a:t>
            </a:r>
            <a:r>
              <a:rPr lang="en-US" altLang="ko-KR" sz="2400" kern="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ToA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1861" b="2763"/>
          <a:stretch/>
        </p:blipFill>
        <p:spPr>
          <a:xfrm>
            <a:off x="716001" y="1672056"/>
            <a:ext cx="4639417" cy="372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TDOA CONV-LSTM MODEL</a:t>
            </a:r>
            <a:r>
              <a:rPr lang="en-US" altLang="ko-KR" sz="1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(Indoor Tracking)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00710" y="2017111"/>
            <a:ext cx="66817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이용자가 속한 기지국 신호와 인접 기지국으로 </a:t>
            </a:r>
            <a:r>
              <a:rPr lang="ko-KR" altLang="en-US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부터의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신호 도달         시간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ko-KR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ToA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의 차이를 이용하는 기술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최소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개의 쌍곡선들의 교점을 통해 사용자의 위치 파악 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TDOA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장점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태그는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앵커와 개별적으로 통신하지 않으며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신호만 전송하여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배터리 소모가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적다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태그와 앵커 사이에 이전 주소 바인딩이 없으므로 동일 공간의 앵커의 수의 확장이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가능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태그는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신호를 보내기 위해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짧은 시간만 사용하므로 많은 수의 태그가 한 번의 재생 빈도로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신호를 전송하기에 동시에 처리할 수 있는 태그의 수가 매우 많다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4" y="805108"/>
            <a:ext cx="4540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Domain Knowledge - </a:t>
            </a:r>
            <a:r>
              <a:rPr lang="en-US" altLang="ko-KR" sz="2400" kern="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TDoA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03" y="1699052"/>
            <a:ext cx="3975840" cy="39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0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TDOA CONV-LSTM MODEL</a:t>
            </a:r>
            <a:r>
              <a:rPr lang="en-US" altLang="ko-KR" sz="1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(Indoor Tracking)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2188" y="4429391"/>
            <a:ext cx="109902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h(t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−1), 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X(t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−1) 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두 개가 </a:t>
            </a:r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concat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하게 </a:t>
            </a:r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conv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연산에 들어가서 같은 크기로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개가 나눠져 생기고 이게 각각 연산을 통해 </a:t>
            </a:r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input_gate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forget_gate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output_gate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다음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cell state, hidden state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 만들어지는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FCNNs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즉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en-US" altLang="ko-KR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conv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layer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종류의 필터를 이용해 값을 만든 뒤 그 값들을 각각의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gate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넣는 구조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ko-KR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lstm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과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input space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 다르다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4" y="805108"/>
            <a:ext cx="6846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Domain Knowledge – Convolutional LSTM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861" y="1203151"/>
            <a:ext cx="5342727" cy="302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9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TDOA CONV-LSTM MODEL</a:t>
            </a:r>
            <a:r>
              <a:rPr lang="en-US" altLang="ko-KR" sz="1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(Indoor Tracking)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06625" y="1458874"/>
            <a:ext cx="638646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기법은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diffGrad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an optimization method for convolutional neural networks”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을 통해 처음 제안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크시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friction for the first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moment (</a:t>
            </a:r>
            <a:r>
              <a:rPr lang="en-US" altLang="ko-KR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AMSGrad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처럼 관성에 대해 제약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but 2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개를 비교하는게 아닌 관성이 </a:t>
            </a:r>
            <a:r>
              <a:rPr lang="ko-KR" altLang="en-US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바뀔때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제약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차 모멘텀인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m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과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차 모멘텀인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v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아담과 작동원리는 같다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.)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DiffGrad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는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Adam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과 같은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adaptive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optimizers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의 고질적인 약점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기존의 </a:t>
            </a:r>
            <a:r>
              <a:rPr lang="en-US" altLang="ko-KR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Momentum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의해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optimal minima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바로   지나 다른 방향으로 이동할 수 있는 잠재적인 위험을 보완한다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방식은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즉각적인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Gradient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환경을 모니터링하여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optimizer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값에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맞춰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감속하여 </a:t>
            </a:r>
            <a:r>
              <a:rPr lang="en-US" altLang="ko-KR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Overshooting</a:t>
            </a:r>
            <a:r>
              <a:rPr lang="ko-KR" altLang="en-US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을 방지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하고 </a:t>
            </a:r>
            <a:r>
              <a:rPr lang="en-US" altLang="ko-KR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global minima</a:t>
            </a:r>
            <a:r>
              <a:rPr lang="ko-KR" altLang="en-US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 확정적으로 머무를 </a:t>
            </a:r>
            <a:r>
              <a:rPr lang="ko-KR" altLang="en-US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수 있도록 </a:t>
            </a:r>
            <a:r>
              <a:rPr lang="ko-KR" altLang="en-US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지원</a:t>
            </a:r>
            <a:endParaRPr lang="en-US" altLang="ko-KR" dirty="0" smtClean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CIFAR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셋을 이용한 실험 결과 모든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optimizer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대해   가장 좋은 성능을 보였다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4" y="805108"/>
            <a:ext cx="4998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Domain Knowledge – </a:t>
            </a:r>
            <a:r>
              <a:rPr lang="en-US" altLang="ko-KR" sz="2400" kern="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DiffGrad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0484" name="Picture 4" descr="https://miro.medium.com/max/700/1*eJgm3y9WUycc_4IF_dhUaQ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31" y="3258327"/>
            <a:ext cx="4857000" cy="188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8761"/>
          <a:stretch/>
        </p:blipFill>
        <p:spPr>
          <a:xfrm>
            <a:off x="1685543" y="1779306"/>
            <a:ext cx="2400300" cy="5648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471" y="2386243"/>
            <a:ext cx="126682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3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TDOA CONV-LSTM MODEL</a:t>
            </a:r>
            <a:r>
              <a:rPr lang="en-US" altLang="ko-KR" sz="1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(Indoor Tracking)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75302" y="1509262"/>
            <a:ext cx="104194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필자가 정의한 환경에서 노이즈가 많은 상황 가정 및 </a:t>
            </a:r>
            <a:r>
              <a:rPr lang="ko-KR" altLang="en-US" sz="20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데이터셋</a:t>
            </a:r>
            <a:r>
              <a:rPr lang="ko-KR" altLang="en-US" sz="20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생성</a:t>
            </a:r>
            <a:endParaRPr lang="en-US" altLang="ko-KR" sz="20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각각의 환경에서 만든 </a:t>
            </a:r>
            <a:r>
              <a:rPr lang="ko-KR" altLang="en-US" sz="20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데이터셋을</a:t>
            </a:r>
            <a:r>
              <a:rPr lang="ko-KR" altLang="en-US" sz="20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이용해 각각의 모델 학습 </a:t>
            </a:r>
            <a:r>
              <a:rPr lang="en-US" altLang="ko-KR" sz="20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&amp; </a:t>
            </a:r>
            <a:r>
              <a:rPr lang="ko-KR" altLang="en-US" sz="20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예측</a:t>
            </a:r>
            <a:endParaRPr lang="en-US" altLang="ko-KR" sz="20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모델의 종류는 </a:t>
            </a:r>
            <a:r>
              <a:rPr lang="en-US" altLang="ko-KR" sz="2000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FCNNs, CNN, LSTM , CONV-LSTM</a:t>
            </a:r>
            <a:r>
              <a:rPr lang="ko-KR" altLang="en-US" sz="20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정의</a:t>
            </a:r>
            <a:endParaRPr lang="en-US" altLang="ko-KR" sz="20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20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학습 및 예측한 데이터들의 평균 오차 계산</a:t>
            </a:r>
            <a:endParaRPr lang="en-US" altLang="ko-KR" sz="20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이를 통해 기존 연구에서 고안한 모델들과 필자가 제안한 모델 성능 비교 및 장단점 분석</a:t>
            </a:r>
            <a:endParaRPr lang="en-US" altLang="ko-KR" sz="20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3" y="805108"/>
            <a:ext cx="10185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Simulation </a:t>
            </a:r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Architecture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436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TDOA CONV-LSTM MODEL</a:t>
            </a:r>
            <a:r>
              <a:rPr lang="en-US" altLang="ko-KR" sz="1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(Indoor Tracking)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45264" y="1312414"/>
            <a:ext cx="66817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0~10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사이의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타겟의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X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Y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좌표 데이터 생성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타겟은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초마다 걷거나 뛰고 멈추는 가속도 운동 진행 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Additive white Gaussian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noise(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평균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0 &amp;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표준편차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2)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활용해 신호에 대한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Noise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생성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좌표와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noise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데이터를 활용해 복잡한 실내 환경에 대한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TDOA     </a:t>
            </a:r>
            <a:r>
              <a:rPr lang="ko-KR" altLang="en-US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데이터셋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생성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모델은 타겟의 위치 좌표 추정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3" y="805108"/>
            <a:ext cx="10185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Simulation </a:t>
            </a:r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Architecture – Environment Setting 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906297" y="3994272"/>
            <a:ext cx="2283625" cy="2450279"/>
            <a:chOff x="7190053" y="3504107"/>
            <a:chExt cx="2718810" cy="304810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0053" y="3504107"/>
              <a:ext cx="2718810" cy="273818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329716" y="6275211"/>
              <a:ext cx="25791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&lt;</a:t>
              </a:r>
              <a:r>
                <a:rPr lang="ko-KR" altLang="en-US" sz="1200" dirty="0" smtClean="0"/>
                <a:t>좌표 데이터 분포</a:t>
              </a:r>
              <a:r>
                <a:rPr lang="en-US" altLang="ko-KR" sz="1200" dirty="0" smtClean="0"/>
                <a:t>&gt;</a:t>
              </a:r>
              <a:endParaRPr lang="ko-KR" altLang="en-US" sz="1200" dirty="0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18" y="1902263"/>
            <a:ext cx="4503337" cy="429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4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2262</TotalTime>
  <Words>1246</Words>
  <Application>Microsoft Office PowerPoint</Application>
  <PresentationFormat>와이드스크린</PresentationFormat>
  <Paragraphs>192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Noto Sans KR</vt:lpstr>
      <vt:lpstr>Tmon몬소리 Black</vt:lpstr>
      <vt:lpstr>맑은 고딕</vt:lpstr>
      <vt:lpstr>야놀자 야체 B</vt:lpstr>
      <vt:lpstr>Arial</vt:lpstr>
      <vt:lpstr>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636</cp:revision>
  <dcterms:created xsi:type="dcterms:W3CDTF">2021-10-11T06:44:40Z</dcterms:created>
  <dcterms:modified xsi:type="dcterms:W3CDTF">2022-06-07T02:49:59Z</dcterms:modified>
</cp:coreProperties>
</file>